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04"/>
    <p:restoredTop sz="87634"/>
  </p:normalViewPr>
  <p:slideViewPr>
    <p:cSldViewPr snapToGrid="0" snapToObjects="1">
      <p:cViewPr>
        <p:scale>
          <a:sx n="132" d="100"/>
          <a:sy n="132" d="100"/>
        </p:scale>
        <p:origin x="105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0D840-0C66-A746-AFFF-609D4E24EF4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03024-7953-D54C-8576-7996FDBE85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06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Citations: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https://</a:t>
            </a:r>
            <a:r>
              <a:rPr lang="en-US" baseline="0" dirty="0" err="1" smtClean="0"/>
              <a:t>databricks.com</a:t>
            </a:r>
            <a:r>
              <a:rPr lang="en-US" baseline="0" dirty="0" smtClean="0"/>
              <a:t>/</a:t>
            </a:r>
            <a:r>
              <a:rPr lang="en-US" baseline="0" dirty="0" err="1" smtClean="0"/>
              <a:t>wp</a:t>
            </a:r>
            <a:r>
              <a:rPr lang="en-US" baseline="0" dirty="0" smtClean="0"/>
              <a:t>-content/uploads/2015/07/image21-1024x734.png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https://</a:t>
            </a:r>
            <a:r>
              <a:rPr lang="en-US" dirty="0" err="1" smtClean="0"/>
              <a:t>databricks.com</a:t>
            </a:r>
            <a:r>
              <a:rPr lang="en-US" dirty="0" smtClean="0"/>
              <a:t>/</a:t>
            </a:r>
            <a:r>
              <a:rPr lang="en-US" dirty="0" err="1" smtClean="0"/>
              <a:t>wp</a:t>
            </a:r>
            <a:r>
              <a:rPr lang="en-US" dirty="0" smtClean="0"/>
              <a:t>-content/uploads/2015/07/image11-1024x655.png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Information Sources: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https://</a:t>
            </a:r>
            <a:r>
              <a:rPr lang="en-US" dirty="0" err="1" smtClean="0"/>
              <a:t>databricks.com</a:t>
            </a:r>
            <a:r>
              <a:rPr lang="en-US" dirty="0" smtClean="0"/>
              <a:t>/blog/2015/07/30/diving-into-apache-spark-</a:t>
            </a:r>
            <a:r>
              <a:rPr lang="en-US" dirty="0" err="1" smtClean="0"/>
              <a:t>streamings</a:t>
            </a:r>
            <a:r>
              <a:rPr lang="en-US" dirty="0" smtClean="0"/>
              <a:t>-execution-</a:t>
            </a:r>
            <a:r>
              <a:rPr lang="en-US" dirty="0" err="1" smtClean="0"/>
              <a:t>model.html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http://</a:t>
            </a:r>
            <a:r>
              <a:rPr lang="en-US" dirty="0" err="1" smtClean="0"/>
              <a:t>spark.apache.org</a:t>
            </a:r>
            <a:r>
              <a:rPr lang="en-US" dirty="0" smtClean="0"/>
              <a:t>/docs/latest/</a:t>
            </a:r>
            <a:r>
              <a:rPr lang="en-US" dirty="0" err="1" smtClean="0"/>
              <a:t>api</a:t>
            </a:r>
            <a:r>
              <a:rPr lang="en-US" dirty="0" smtClean="0"/>
              <a:t>/</a:t>
            </a:r>
            <a:r>
              <a:rPr lang="en-US" dirty="0" err="1" smtClean="0"/>
              <a:t>scala</a:t>
            </a:r>
            <a:r>
              <a:rPr lang="en-US" dirty="0" smtClean="0"/>
              <a:t>/</a:t>
            </a:r>
            <a:r>
              <a:rPr lang="en-US" dirty="0" err="1" smtClean="0"/>
              <a:t>index.html#org.apache.spark.streaming.dstream.Dstream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http://</a:t>
            </a:r>
            <a:r>
              <a:rPr lang="en-US" dirty="0" err="1" smtClean="0"/>
              <a:t>spark.apache.org</a:t>
            </a:r>
            <a:r>
              <a:rPr lang="en-US" dirty="0" smtClean="0"/>
              <a:t>/docs/latest/</a:t>
            </a:r>
            <a:r>
              <a:rPr lang="en-US" dirty="0" err="1" smtClean="0"/>
              <a:t>api</a:t>
            </a:r>
            <a:r>
              <a:rPr lang="en-US" dirty="0" smtClean="0"/>
              <a:t>/</a:t>
            </a:r>
            <a:r>
              <a:rPr lang="en-US" dirty="0" err="1" smtClean="0"/>
              <a:t>scala</a:t>
            </a:r>
            <a:r>
              <a:rPr lang="en-US" dirty="0" smtClean="0"/>
              <a:t>/index.html#org.apache.spark.streaming.dstream.PairDStreamFunctions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http://</a:t>
            </a:r>
            <a:r>
              <a:rPr lang="en-US" dirty="0" err="1" smtClean="0"/>
              <a:t>spark.apache.org</a:t>
            </a:r>
            <a:r>
              <a:rPr lang="en-US" dirty="0" smtClean="0"/>
              <a:t>/docs/latest/</a:t>
            </a:r>
            <a:r>
              <a:rPr lang="en-US" dirty="0" err="1" smtClean="0"/>
              <a:t>api</a:t>
            </a:r>
            <a:r>
              <a:rPr lang="en-US" dirty="0" smtClean="0"/>
              <a:t>/</a:t>
            </a:r>
            <a:r>
              <a:rPr lang="en-US" dirty="0" err="1" smtClean="0"/>
              <a:t>scala</a:t>
            </a:r>
            <a:r>
              <a:rPr lang="en-US" dirty="0" smtClean="0"/>
              <a:t>/</a:t>
            </a:r>
            <a:r>
              <a:rPr lang="en-US" dirty="0" err="1" smtClean="0"/>
              <a:t>index.html#org.apache.spark.rdd.RDD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03024-7953-D54C-8576-7996FDBE85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34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03024-7953-D54C-8576-7996FDBE85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3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Notes: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Tried to keep custom formatting to a minimum, so you can adjust to match the rest of the presentation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All components of the diagram are grouped, so you should be able to move it around without much trouble, but you’ll probably need to right click -&gt; Ungroup to edit individual components of diagram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Could move text</a:t>
            </a:r>
            <a:r>
              <a:rPr lang="en-US" baseline="0" dirty="0" smtClean="0"/>
              <a:t> at bottom to speaker notes if desired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r>
              <a:rPr lang="en-US" dirty="0" smtClean="0"/>
              <a:t>Image Citations: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http://</a:t>
            </a:r>
            <a:r>
              <a:rPr lang="en-US" dirty="0" err="1" smtClean="0"/>
              <a:t>spark.apache.org</a:t>
            </a:r>
            <a:r>
              <a:rPr lang="en-US" dirty="0" smtClean="0"/>
              <a:t>/images/spark-logo-</a:t>
            </a:r>
            <a:r>
              <a:rPr lang="en-US" dirty="0" err="1" smtClean="0"/>
              <a:t>trademark.png</a:t>
            </a:r>
            <a:endParaRPr lang="en-US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03024-7953-D54C-8576-7996FDBE85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492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7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39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58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26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91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962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98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10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43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504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86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77DCF-4411-A942-9C44-5F141CC1F221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6FFFE-3402-C341-9FE6-7451886DD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9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Streaming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RDDs: Resilient Distributed Datasets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err="1" smtClean="0"/>
              <a:t>DStreams</a:t>
            </a:r>
            <a:r>
              <a:rPr lang="en-US" sz="1800" dirty="0" smtClean="0"/>
              <a:t>: streams of RDDs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One RDD per time slice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Spark Programs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Functional transformations of RDDs &amp; </a:t>
            </a:r>
            <a:r>
              <a:rPr lang="en-US" sz="1600" dirty="0" err="1" smtClean="0"/>
              <a:t>DStreams</a:t>
            </a:r>
            <a:endParaRPr lang="en-US" sz="1600" dirty="0" smtClean="0"/>
          </a:p>
          <a:p>
            <a:pPr marL="1200150" lvl="2" indent="-285750">
              <a:buFont typeface="Arial" charset="0"/>
              <a:buChar char="•"/>
            </a:pPr>
            <a:r>
              <a:rPr lang="en-US" sz="1400" b="1" dirty="0" smtClean="0"/>
              <a:t>Map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b="1" dirty="0" smtClean="0"/>
              <a:t>Reduce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 smtClean="0"/>
              <a:t>Filter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 smtClean="0"/>
              <a:t>Join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 smtClean="0"/>
              <a:t>Group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 err="1"/>
              <a:t>e</a:t>
            </a:r>
            <a:r>
              <a:rPr lang="en-US" sz="1400" dirty="0" err="1" smtClean="0"/>
              <a:t>tc</a:t>
            </a:r>
            <a:r>
              <a:rPr lang="mr-IN" sz="1400" dirty="0" smtClean="0"/>
              <a:t>…</a:t>
            </a:r>
            <a:endParaRPr lang="en-US" sz="1400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Run on clusters of commodity hardware and/or cloud VMs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6077" y="695425"/>
            <a:ext cx="4169443" cy="29886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077" y="3684069"/>
            <a:ext cx="4525621" cy="289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88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9788" y="457200"/>
            <a:ext cx="8130957" cy="1600200"/>
          </a:xfrm>
        </p:spPr>
        <p:txBody>
          <a:bodyPr/>
          <a:lstStyle/>
          <a:p>
            <a:r>
              <a:rPr lang="en-US" smtClean="0"/>
              <a:t>Spark </a:t>
            </a:r>
            <a:r>
              <a:rPr lang="en-US" smtClean="0"/>
              <a:t>Streaming with </a:t>
            </a:r>
            <a:r>
              <a:rPr lang="en-US" dirty="0" smtClean="0"/>
              <a:t>Edge Computing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964246" cy="3811588"/>
          </a:xfrm>
        </p:spPr>
        <p:txBody>
          <a:bodyPr>
            <a:normAutofit/>
          </a:bodyPr>
          <a:lstStyle/>
          <a:p>
            <a:pPr marL="285750" marR="0" lvl="0" indent="-2857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dirty="0" smtClean="0"/>
              <a:t>Collect data from sensor-equipped </a:t>
            </a:r>
            <a:r>
              <a:rPr lang="en-US" sz="1800" dirty="0"/>
              <a:t>v</a:t>
            </a:r>
            <a:r>
              <a:rPr lang="en-US" sz="1800" dirty="0" smtClean="0"/>
              <a:t>ehicles (e.g. GPS, fuel level, speed, cameras, RADAR, </a:t>
            </a:r>
            <a:r>
              <a:rPr lang="en-US" sz="1800" dirty="0" err="1" smtClean="0"/>
              <a:t>etc</a:t>
            </a:r>
            <a:r>
              <a:rPr lang="mr-IN" sz="1800" dirty="0" smtClean="0"/>
              <a:t>…</a:t>
            </a:r>
            <a:r>
              <a:rPr lang="en-US" sz="1800" dirty="0" smtClean="0"/>
              <a:t>)</a:t>
            </a:r>
          </a:p>
          <a:p>
            <a:pPr marL="285750" marR="0" lvl="0" indent="-2857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dirty="0" smtClean="0"/>
              <a:t>Hybrid Vehicle-Cloud Architecture</a:t>
            </a:r>
          </a:p>
          <a:p>
            <a:pPr marL="285750" marR="0" lvl="0" indent="-2857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800" dirty="0" smtClean="0"/>
              <a:t>Access data thru Apache Spark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600" dirty="0" smtClean="0"/>
              <a:t>Support multiple simultaneous Spark programs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600" dirty="0" smtClean="0"/>
              <a:t>Spark programs may access overlapping data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600" dirty="0" smtClean="0"/>
              <a:t>Find overlap</a:t>
            </a:r>
          </a:p>
          <a:p>
            <a:pPr marL="1200150" lvl="2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400" dirty="0"/>
              <a:t>M</a:t>
            </a:r>
            <a:r>
              <a:rPr lang="en-US" sz="1400" dirty="0" smtClean="0"/>
              <a:t>inimize message size (vehicle-to-cloud)</a:t>
            </a:r>
          </a:p>
          <a:p>
            <a:pPr marL="1200150" lvl="2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400" dirty="0"/>
              <a:t>M</a:t>
            </a:r>
            <a:r>
              <a:rPr lang="en-US" sz="1400" dirty="0" smtClean="0"/>
              <a:t>aintain accuracy and reliability where possible</a:t>
            </a:r>
          </a:p>
        </p:txBody>
      </p:sp>
      <p:sp>
        <p:nvSpPr>
          <p:cNvPr id="26" name="Text Placeholder 5"/>
          <p:cNvSpPr txBox="1">
            <a:spLocks/>
          </p:cNvSpPr>
          <p:nvPr/>
        </p:nvSpPr>
        <p:spPr>
          <a:xfrm>
            <a:off x="5804034" y="2057400"/>
            <a:ext cx="4964246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800" dirty="0" smtClean="0"/>
              <a:t>Write map &amp; reduce functions </a:t>
            </a:r>
            <a:r>
              <a:rPr lang="en-US" sz="1800" smtClean="0"/>
              <a:t>on </a:t>
            </a:r>
            <a:r>
              <a:rPr lang="en-US" sz="1800" smtClean="0"/>
              <a:t>vehicle </a:t>
            </a:r>
            <a:r>
              <a:rPr lang="en-US" sz="1800" dirty="0" smtClean="0"/>
              <a:t>data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800" dirty="0" smtClean="0"/>
              <a:t>Custom Spark </a:t>
            </a:r>
            <a:r>
              <a:rPr lang="en-US" sz="1800" dirty="0" smtClean="0"/>
              <a:t>library serializes compatible operations for edge/middleware optimization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800" dirty="0" smtClean="0"/>
              <a:t>Spark treats optimized results as normal </a:t>
            </a:r>
            <a:r>
              <a:rPr lang="en-US" sz="1800" dirty="0" err="1" smtClean="0"/>
              <a:t>DStream</a:t>
            </a:r>
            <a:endParaRPr lang="en-US" sz="1800" dirty="0" smtClean="0"/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600" dirty="0" smtClean="0"/>
              <a:t>Minimize complexity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1600" dirty="0" smtClean="0"/>
              <a:t>Maximize transparency for end-user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53276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 Architecture</a:t>
            </a:r>
            <a:endParaRPr lang="en-US" dirty="0"/>
          </a:p>
        </p:txBody>
      </p:sp>
      <p:grpSp>
        <p:nvGrpSpPr>
          <p:cNvPr id="53" name="Group 52"/>
          <p:cNvGrpSpPr/>
          <p:nvPr/>
        </p:nvGrpSpPr>
        <p:grpSpPr>
          <a:xfrm>
            <a:off x="913803" y="1956767"/>
            <a:ext cx="10609475" cy="3313357"/>
            <a:chOff x="913803" y="1956767"/>
            <a:chExt cx="10609475" cy="3313357"/>
          </a:xfrm>
        </p:grpSpPr>
        <p:grpSp>
          <p:nvGrpSpPr>
            <p:cNvPr id="52" name="Group 51"/>
            <p:cNvGrpSpPr/>
            <p:nvPr/>
          </p:nvGrpSpPr>
          <p:grpSpPr>
            <a:xfrm>
              <a:off x="2349856" y="1956767"/>
              <a:ext cx="3722650" cy="1035209"/>
              <a:chOff x="2349856" y="1956767"/>
              <a:chExt cx="3722650" cy="1035209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2349856" y="1961489"/>
                <a:ext cx="977534" cy="1030487"/>
                <a:chOff x="6539607" y="1421843"/>
                <a:chExt cx="977534" cy="1030487"/>
              </a:xfrm>
            </p:grpSpPr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539607" y="1932365"/>
                  <a:ext cx="977534" cy="519965"/>
                </a:xfrm>
                <a:prstGeom prst="rect">
                  <a:avLst/>
                </a:prstGeom>
                <a:ln>
                  <a:solidFill>
                    <a:schemeClr val="accent2"/>
                  </a:solidFill>
                </a:ln>
                <a:effectLst/>
              </p:spPr>
            </p:pic>
            <p:sp>
              <p:nvSpPr>
                <p:cNvPr id="8" name="Rectangle 7"/>
                <p:cNvSpPr/>
                <p:nvPr/>
              </p:nvSpPr>
              <p:spPr>
                <a:xfrm>
                  <a:off x="6539607" y="1421843"/>
                  <a:ext cx="977534" cy="45023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>
                      <a:latin typeface="+mj-lt"/>
                    </a:rPr>
                    <a:t>Custom Library</a:t>
                  </a:r>
                  <a:endParaRPr lang="en-US" sz="1600" dirty="0">
                    <a:latin typeface="+mj-lt"/>
                  </a:endParaRPr>
                </a:p>
              </p:txBody>
            </p:sp>
          </p:grpSp>
          <p:grpSp>
            <p:nvGrpSpPr>
              <p:cNvPr id="9" name="Group 8"/>
              <p:cNvGrpSpPr/>
              <p:nvPr/>
            </p:nvGrpSpPr>
            <p:grpSpPr>
              <a:xfrm>
                <a:off x="3713082" y="1956767"/>
                <a:ext cx="977534" cy="1030487"/>
                <a:chOff x="6539607" y="1421843"/>
                <a:chExt cx="977534" cy="1030487"/>
              </a:xfrm>
            </p:grpSpPr>
            <p:pic>
              <p:nvPicPr>
                <p:cNvPr id="10" name="Picture 9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539607" y="1932365"/>
                  <a:ext cx="977534" cy="519965"/>
                </a:xfrm>
                <a:prstGeom prst="rect">
                  <a:avLst/>
                </a:prstGeom>
                <a:ln>
                  <a:solidFill>
                    <a:schemeClr val="accent2"/>
                  </a:solidFill>
                </a:ln>
                <a:effectLst/>
              </p:spPr>
            </p:pic>
            <p:sp>
              <p:nvSpPr>
                <p:cNvPr id="11" name="Rectangle 10"/>
                <p:cNvSpPr/>
                <p:nvPr/>
              </p:nvSpPr>
              <p:spPr>
                <a:xfrm>
                  <a:off x="6539607" y="1421843"/>
                  <a:ext cx="977534" cy="45023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>
                      <a:latin typeface="+mj-lt"/>
                    </a:rPr>
                    <a:t>Custom Library</a:t>
                  </a:r>
                  <a:endParaRPr lang="en-US" sz="1600" dirty="0">
                    <a:latin typeface="+mj-lt"/>
                  </a:endParaRPr>
                </a:p>
              </p:txBody>
            </p:sp>
          </p:grpSp>
          <p:grpSp>
            <p:nvGrpSpPr>
              <p:cNvPr id="12" name="Group 11"/>
              <p:cNvGrpSpPr/>
              <p:nvPr/>
            </p:nvGrpSpPr>
            <p:grpSpPr>
              <a:xfrm>
                <a:off x="5094972" y="1956767"/>
                <a:ext cx="977534" cy="1030487"/>
                <a:chOff x="6539607" y="1421843"/>
                <a:chExt cx="977534" cy="1030487"/>
              </a:xfrm>
            </p:grpSpPr>
            <p:pic>
              <p:nvPicPr>
                <p:cNvPr id="13" name="Picture 12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539607" y="1932365"/>
                  <a:ext cx="977534" cy="519965"/>
                </a:xfrm>
                <a:prstGeom prst="rect">
                  <a:avLst/>
                </a:prstGeom>
                <a:ln>
                  <a:solidFill>
                    <a:schemeClr val="accent2"/>
                  </a:solidFill>
                </a:ln>
                <a:effectLst/>
              </p:spPr>
            </p:pic>
            <p:sp>
              <p:nvSpPr>
                <p:cNvPr id="14" name="Rectangle 13"/>
                <p:cNvSpPr/>
                <p:nvPr/>
              </p:nvSpPr>
              <p:spPr>
                <a:xfrm>
                  <a:off x="6539607" y="1421843"/>
                  <a:ext cx="977534" cy="45023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>
                      <a:latin typeface="+mj-lt"/>
                    </a:rPr>
                    <a:t>Custom Library</a:t>
                  </a:r>
                  <a:endParaRPr lang="en-US" sz="1600" dirty="0">
                    <a:latin typeface="+mj-lt"/>
                  </a:endParaRPr>
                </a:p>
              </p:txBody>
            </p:sp>
          </p:grpSp>
        </p:grpSp>
        <p:grpSp>
          <p:nvGrpSpPr>
            <p:cNvPr id="51" name="Group 50"/>
            <p:cNvGrpSpPr/>
            <p:nvPr/>
          </p:nvGrpSpPr>
          <p:grpSpPr>
            <a:xfrm>
              <a:off x="913803" y="3070546"/>
              <a:ext cx="1852069" cy="1557196"/>
              <a:chOff x="913803" y="3070546"/>
              <a:chExt cx="1852069" cy="1557196"/>
            </a:xfrm>
          </p:grpSpPr>
          <p:cxnSp>
            <p:nvCxnSpPr>
              <p:cNvPr id="18" name="Straight Connector 17"/>
              <p:cNvCxnSpPr>
                <a:stCxn id="23" idx="3"/>
                <a:endCxn id="24" idx="7"/>
              </p:cNvCxnSpPr>
              <p:nvPr/>
            </p:nvCxnSpPr>
            <p:spPr>
              <a:xfrm flipH="1">
                <a:off x="1212009" y="3365070"/>
                <a:ext cx="504307" cy="697218"/>
              </a:xfrm>
              <a:prstGeom prst="line">
                <a:avLst/>
              </a:prstGeom>
              <a:ln w="381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>
                <a:stCxn id="25" idx="2"/>
                <a:endCxn id="24" idx="6"/>
              </p:cNvCxnSpPr>
              <p:nvPr/>
            </p:nvCxnSpPr>
            <p:spPr>
              <a:xfrm flipH="1">
                <a:off x="1263173" y="4184284"/>
                <a:ext cx="1153329" cy="0"/>
              </a:xfrm>
              <a:prstGeom prst="line">
                <a:avLst/>
              </a:prstGeom>
              <a:ln w="381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>
                <a:stCxn id="23" idx="5"/>
                <a:endCxn id="25" idx="1"/>
              </p:cNvCxnSpPr>
              <p:nvPr/>
            </p:nvCxnSpPr>
            <p:spPr>
              <a:xfrm>
                <a:off x="1963358" y="3365070"/>
                <a:ext cx="504308" cy="697218"/>
              </a:xfrm>
              <a:prstGeom prst="line">
                <a:avLst/>
              </a:prstGeom>
              <a:ln w="381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grpSp>
            <p:nvGrpSpPr>
              <p:cNvPr id="50" name="Group 49"/>
              <p:cNvGrpSpPr/>
              <p:nvPr/>
            </p:nvGrpSpPr>
            <p:grpSpPr>
              <a:xfrm>
                <a:off x="913803" y="3070546"/>
                <a:ext cx="1852069" cy="1557196"/>
                <a:chOff x="913803" y="3070546"/>
                <a:chExt cx="1852069" cy="1557196"/>
              </a:xfrm>
            </p:grpSpPr>
            <p:sp>
              <p:nvSpPr>
                <p:cNvPr id="15" name="Oval 14"/>
                <p:cNvSpPr/>
                <p:nvPr/>
              </p:nvSpPr>
              <p:spPr>
                <a:xfrm>
                  <a:off x="1665152" y="3070546"/>
                  <a:ext cx="349370" cy="345056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Oval 15"/>
                <p:cNvSpPr/>
                <p:nvPr/>
              </p:nvSpPr>
              <p:spPr>
                <a:xfrm>
                  <a:off x="913803" y="4011756"/>
                  <a:ext cx="349370" cy="345056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Oval 16"/>
                <p:cNvSpPr/>
                <p:nvPr/>
              </p:nvSpPr>
              <p:spPr>
                <a:xfrm>
                  <a:off x="2416502" y="4011756"/>
                  <a:ext cx="349370" cy="345056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1237590" y="4258410"/>
                  <a:ext cx="120449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Zookeeper</a:t>
                  </a:r>
                  <a:endParaRPr lang="en-US" dirty="0"/>
                </a:p>
              </p:txBody>
            </p:sp>
          </p:grpSp>
        </p:grpSp>
        <p:grpSp>
          <p:nvGrpSpPr>
            <p:cNvPr id="49" name="Group 48"/>
            <p:cNvGrpSpPr/>
            <p:nvPr/>
          </p:nvGrpSpPr>
          <p:grpSpPr>
            <a:xfrm>
              <a:off x="3184629" y="3302187"/>
              <a:ext cx="1648748" cy="1325555"/>
              <a:chOff x="3184629" y="3302187"/>
              <a:chExt cx="1648748" cy="1325555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3184629" y="3302187"/>
                <a:ext cx="1648748" cy="902414"/>
                <a:chOff x="7374380" y="2762541"/>
                <a:chExt cx="1648748" cy="902414"/>
              </a:xfrm>
              <a:solidFill>
                <a:schemeClr val="bg1"/>
              </a:solidFill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7374380" y="2762541"/>
                  <a:ext cx="285522" cy="902414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>
                  <a:off x="8022799" y="2762541"/>
                  <a:ext cx="285522" cy="902414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>
                  <a:off x="8737606" y="2762541"/>
                  <a:ext cx="285522" cy="902414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6" name="TextBox 25"/>
              <p:cNvSpPr txBox="1"/>
              <p:nvPr/>
            </p:nvSpPr>
            <p:spPr>
              <a:xfrm>
                <a:off x="3375081" y="4258410"/>
                <a:ext cx="12044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Kafka</a:t>
                </a:r>
                <a:endParaRPr lang="en-US" dirty="0"/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5262661" y="3604355"/>
              <a:ext cx="3861577" cy="1053732"/>
              <a:chOff x="5262661" y="3604355"/>
              <a:chExt cx="3861577" cy="1053732"/>
            </a:xfrm>
          </p:grpSpPr>
          <p:sp>
            <p:nvSpPr>
              <p:cNvPr id="27" name="Left-Right Arrow 26"/>
              <p:cNvSpPr/>
              <p:nvPr/>
            </p:nvSpPr>
            <p:spPr>
              <a:xfrm>
                <a:off x="5262661" y="3604355"/>
                <a:ext cx="3861577" cy="298077"/>
              </a:xfrm>
              <a:prstGeom prst="leftRightArrow">
                <a:avLst/>
              </a:pr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6445959" y="4011756"/>
                <a:ext cx="130428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Custom Middleware</a:t>
                </a:r>
                <a:endParaRPr lang="en-US" dirty="0"/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9083062" y="2406999"/>
              <a:ext cx="2440216" cy="2863125"/>
              <a:chOff x="8993821" y="1134848"/>
              <a:chExt cx="2356231" cy="4542224"/>
            </a:xfrm>
          </p:grpSpPr>
          <p:sp>
            <p:nvSpPr>
              <p:cNvPr id="39" name="Diamond 38"/>
              <p:cNvSpPr/>
              <p:nvPr/>
            </p:nvSpPr>
            <p:spPr>
              <a:xfrm>
                <a:off x="9173980" y="1134848"/>
                <a:ext cx="1716374" cy="1716374"/>
              </a:xfrm>
              <a:prstGeom prst="diamon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>
                    <a:latin typeface="+mj-lt"/>
                  </a:rPr>
                  <a:t>Vehicle Cluster</a:t>
                </a:r>
                <a:endParaRPr lang="en-US" dirty="0">
                  <a:latin typeface="+mj-lt"/>
                </a:endParaRPr>
              </a:p>
            </p:txBody>
          </p:sp>
          <p:sp>
            <p:nvSpPr>
              <p:cNvPr id="40" name="Diamond 39"/>
              <p:cNvSpPr/>
              <p:nvPr/>
            </p:nvSpPr>
            <p:spPr>
              <a:xfrm>
                <a:off x="9633678" y="2640438"/>
                <a:ext cx="1716374" cy="1716374"/>
              </a:xfrm>
              <a:prstGeom prst="diamon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>
                    <a:latin typeface="+mj-lt"/>
                  </a:rPr>
                  <a:t>Vehicle Cluster</a:t>
                </a:r>
                <a:endParaRPr lang="en-US" dirty="0">
                  <a:latin typeface="+mj-lt"/>
                </a:endParaRPr>
              </a:p>
            </p:txBody>
          </p:sp>
          <p:sp>
            <p:nvSpPr>
              <p:cNvPr id="41" name="Diamond 40"/>
              <p:cNvSpPr/>
              <p:nvPr/>
            </p:nvSpPr>
            <p:spPr>
              <a:xfrm>
                <a:off x="8993821" y="3960698"/>
                <a:ext cx="1716374" cy="1716374"/>
              </a:xfrm>
              <a:prstGeom prst="diamon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>
                    <a:latin typeface="+mj-lt"/>
                  </a:rPr>
                  <a:t>Vehicle Cluster</a:t>
                </a:r>
                <a:endParaRPr lang="en-US" dirty="0">
                  <a:latin typeface="+mj-lt"/>
                </a:endParaRPr>
              </a:p>
            </p:txBody>
          </p:sp>
        </p:grpSp>
      </p:grpSp>
      <p:sp>
        <p:nvSpPr>
          <p:cNvPr id="47" name="TextBox 46"/>
          <p:cNvSpPr txBox="1"/>
          <p:nvPr/>
        </p:nvSpPr>
        <p:spPr>
          <a:xfrm>
            <a:off x="304800" y="4980694"/>
            <a:ext cx="89648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smtClean="0"/>
              <a:t>Zookeeper</a:t>
            </a:r>
            <a:r>
              <a:rPr lang="en-US" dirty="0" smtClean="0"/>
              <a:t>: distributed data-store, track information required by Spark programs</a:t>
            </a:r>
          </a:p>
          <a:p>
            <a:pPr>
              <a:lnSpc>
                <a:spcPct val="150000"/>
              </a:lnSpc>
            </a:pPr>
            <a:r>
              <a:rPr lang="en-US" b="1" dirty="0" smtClean="0"/>
              <a:t>Kafka</a:t>
            </a:r>
            <a:r>
              <a:rPr lang="en-US" dirty="0" smtClean="0"/>
              <a:t>: high-throughput queue for processed data; one Kafka topic/stream per Spark program</a:t>
            </a:r>
          </a:p>
          <a:p>
            <a:pPr>
              <a:lnSpc>
                <a:spcPct val="150000"/>
              </a:lnSpc>
            </a:pPr>
            <a:r>
              <a:rPr lang="en-US" b="1" dirty="0" smtClean="0"/>
              <a:t>Custom Library, Middleware &amp; Clusters</a:t>
            </a:r>
            <a:r>
              <a:rPr lang="en-US" dirty="0" smtClean="0"/>
              <a:t>: find overlapping information requirements, upload minimum amount of data to satisfy Spark program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734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297</Words>
  <Application>Microsoft Macintosh PowerPoint</Application>
  <PresentationFormat>Widescreen</PresentationFormat>
  <Paragraphs>59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Mangal</vt:lpstr>
      <vt:lpstr>Arial</vt:lpstr>
      <vt:lpstr>Office Theme</vt:lpstr>
      <vt:lpstr>Spark Streaming</vt:lpstr>
      <vt:lpstr>Spark Streaming with Edge Computing</vt:lpstr>
      <vt:lpstr>High-Level Architecture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 with Edge Computing</dc:title>
  <dc:creator>Rory Kronmiller</dc:creator>
  <cp:lastModifiedBy>Rory Kronmiller</cp:lastModifiedBy>
  <cp:revision>29</cp:revision>
  <dcterms:created xsi:type="dcterms:W3CDTF">2016-11-28T21:24:38Z</dcterms:created>
  <dcterms:modified xsi:type="dcterms:W3CDTF">2016-11-29T21:58:13Z</dcterms:modified>
</cp:coreProperties>
</file>

<file path=docProps/thumbnail.jpeg>
</file>